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9" r:id="rId2"/>
    <p:sldId id="315" r:id="rId3"/>
    <p:sldId id="321" r:id="rId4"/>
    <p:sldId id="316" r:id="rId5"/>
    <p:sldId id="331" r:id="rId6"/>
    <p:sldId id="318" r:id="rId7"/>
    <p:sldId id="354" r:id="rId8"/>
    <p:sldId id="333" r:id="rId9"/>
    <p:sldId id="335" r:id="rId10"/>
    <p:sldId id="325" r:id="rId11"/>
    <p:sldId id="328" r:id="rId12"/>
    <p:sldId id="314" r:id="rId13"/>
    <p:sldId id="329" r:id="rId14"/>
    <p:sldId id="323" r:id="rId15"/>
    <p:sldId id="324" r:id="rId16"/>
    <p:sldId id="330" r:id="rId17"/>
    <p:sldId id="317" r:id="rId18"/>
    <p:sldId id="332" r:id="rId19"/>
    <p:sldId id="334" r:id="rId20"/>
    <p:sldId id="339" r:id="rId21"/>
    <p:sldId id="341" r:id="rId22"/>
    <p:sldId id="340" r:id="rId23"/>
    <p:sldId id="338" r:id="rId24"/>
    <p:sldId id="342" r:id="rId25"/>
    <p:sldId id="343" r:id="rId26"/>
    <p:sldId id="336" r:id="rId27"/>
    <p:sldId id="344" r:id="rId28"/>
    <p:sldId id="346" r:id="rId29"/>
    <p:sldId id="337" r:id="rId30"/>
    <p:sldId id="347" r:id="rId31"/>
    <p:sldId id="345" r:id="rId32"/>
    <p:sldId id="352" r:id="rId33"/>
    <p:sldId id="349" r:id="rId34"/>
    <p:sldId id="351" r:id="rId35"/>
    <p:sldId id="353" r:id="rId36"/>
    <p:sldId id="260" r:id="rId37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6374" autoAdjust="0"/>
  </p:normalViewPr>
  <p:slideViewPr>
    <p:cSldViewPr snapToGrid="0" snapToObjects="1"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napToGrid="0" snapToObject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905C71A-4B42-4615-BF34-E2A1E10DF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1A6E56-E028-4A9D-8E4B-F777163222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AEA1-9940-410E-BE90-42D225C122E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A799F6-5787-4ABC-B703-225B06DC1C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3AF0EA-1583-4D87-AC2D-E16956C05A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0419C-D565-499C-A6C6-DC381D029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1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D1C737-65BC-480F-A320-BEEA39788410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8BA711D-2B13-46C5-8827-C5CFE66E15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82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797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486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745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8246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632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1257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585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900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372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0433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445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9246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25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74005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9130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6029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1626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6909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3818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2531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0394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488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389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425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993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368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79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38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917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95785"/>
            <a:ext cx="7772400" cy="1470025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351560"/>
            <a:ext cx="5082215" cy="796485"/>
          </a:xfrm>
        </p:spPr>
        <p:txBody>
          <a:bodyPr/>
          <a:lstStyle>
            <a:lvl1pPr marL="0" indent="0" algn="l">
              <a:buNone/>
              <a:defRPr>
                <a:solidFill>
                  <a:srgbClr val="2540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0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137236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656806"/>
            <a:ext cx="7772400" cy="7738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820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4795"/>
            <a:ext cx="8229600" cy="4139764"/>
          </a:xfrm>
        </p:spPr>
        <p:txBody>
          <a:bodyPr/>
          <a:lstStyle>
            <a:lvl5pPr marL="2057400" indent="-228600">
              <a:buFont typeface="Wingdings" charset="2"/>
              <a:buChar char="§"/>
              <a:defRPr sz="1600" i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630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194485" cy="4178019"/>
          </a:xfrm>
        </p:spPr>
        <p:txBody>
          <a:bodyPr/>
          <a:lstStyle>
            <a:lvl1pPr>
              <a:defRPr sz="2000"/>
            </a:lvl1pPr>
            <a:lvl2pPr marL="742950" indent="-285750">
              <a:buFontTx/>
              <a:buBlip>
                <a:blip r:embed="rId2"/>
              </a:buBlip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5816600" y="1600199"/>
            <a:ext cx="2870200" cy="1957865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816600" y="3741738"/>
            <a:ext cx="2870200" cy="2036762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120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457200" y="1609725"/>
            <a:ext cx="8229600" cy="41195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4819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57200" y="1716089"/>
            <a:ext cx="8229600" cy="27048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79413" y="200024"/>
            <a:ext cx="8229600" cy="46161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Рисунок SmartArt 8"/>
          <p:cNvSpPr>
            <a:spLocks noGrp="1"/>
          </p:cNvSpPr>
          <p:nvPr>
            <p:ph type="dgm" sz="quarter" idx="11"/>
          </p:nvPr>
        </p:nvSpPr>
        <p:spPr>
          <a:xfrm>
            <a:off x="457200" y="4760913"/>
            <a:ext cx="8151813" cy="112395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</p:spTree>
    <p:extLst>
      <p:ext uri="{BB962C8B-B14F-4D97-AF65-F5344CB8AC3E}">
        <p14:creationId xmlns:p14="http://schemas.microsoft.com/office/powerpoint/2010/main" val="127836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 userDrawn="1"/>
        </p:nvSpPr>
        <p:spPr>
          <a:xfrm>
            <a:off x="390525" y="58738"/>
            <a:ext cx="8229600" cy="736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F16000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5486400" cy="45096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088063" y="1371600"/>
            <a:ext cx="2598737" cy="4510088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033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189655"/>
            <a:ext cx="8229600" cy="73682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141100"/>
            <a:ext cx="8229600" cy="9225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2540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74073" y="199505"/>
            <a:ext cx="8229600" cy="4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57325"/>
            <a:ext cx="8229600" cy="419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124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CF3B0-FFA8-4362-A260-00902944C269}" type="datetimeFigureOut">
              <a:rPr lang="ru-RU"/>
              <a:pPr>
                <a:defRPr/>
              </a:pPr>
              <a:t>21.11.2021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F16000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Blip>
          <a:blip r:embed="rId11"/>
        </a:buBlip>
        <a:defRPr sz="2000" kern="1200">
          <a:solidFill>
            <a:srgbClr val="254061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1"/>
        </a:buBlip>
        <a:defRPr sz="2000" kern="1200">
          <a:solidFill>
            <a:srgbClr val="254061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u"/>
        <a:defRPr kern="1200">
          <a:solidFill>
            <a:srgbClr val="254061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54061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5406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inttrust.ru:8443/pages/viewpage.action?pageId=124191741" TargetMode="External"/><Relationship Id="rId2" Type="http://schemas.openxmlformats.org/officeDocument/2006/relationships/hyperlink" Target="https://conf.inttrust.ru:8443/pages/viewpage.action?pageId=1185886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inttrust.ru:8443/pages/viewpage.action?pageId=124191377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ru-ru/idea/download/#section=window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f.inttrust.ru:8443/pages/viewpage.action?pageId=12697629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азвание 1"/>
          <p:cNvSpPr>
            <a:spLocks noGrp="1"/>
          </p:cNvSpPr>
          <p:nvPr>
            <p:ph type="ctrTitle"/>
          </p:nvPr>
        </p:nvSpPr>
        <p:spPr>
          <a:xfrm>
            <a:off x="685800" y="2298700"/>
            <a:ext cx="7123113" cy="1470025"/>
          </a:xfrm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«А</a:t>
            </a:r>
            <a:r>
              <a:rPr lang="ru-RU" b="0" dirty="0"/>
              <a:t>рхитектура </a:t>
            </a:r>
            <a:r>
              <a:rPr lang="en-US" b="0" dirty="0"/>
              <a:t>CM</a:t>
            </a:r>
            <a:r>
              <a:rPr lang="ru-RU" b="0" dirty="0"/>
              <a:t>7</a:t>
            </a:r>
            <a:br>
              <a:rPr lang="ru-RU" b="0" dirty="0"/>
            </a:br>
            <a:r>
              <a:rPr lang="ru-RU" b="0" dirty="0"/>
              <a:t>на примере РСХБ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4351338"/>
            <a:ext cx="5081588" cy="7969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Тугушев Илья Алексеевич,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Архитектор ПО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компания «ИнтерТраст»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(495) 956-7928, </a:t>
            </a:r>
            <a:r>
              <a:rPr lang="en-US" dirty="0" err="1">
                <a:solidFill>
                  <a:schemeClr val="tx2"/>
                </a:solidFill>
              </a:rPr>
              <a:t>itugushev</a:t>
            </a:r>
            <a:r>
              <a:rPr lang="ru-RU" dirty="0">
                <a:solidFill>
                  <a:schemeClr val="tx2"/>
                </a:solidFill>
              </a:rPr>
              <a:t>@intertrust.ru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Интеграционные приложения и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потоки управления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AA204C-1FF2-4187-8072-2462243E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03" y="756648"/>
            <a:ext cx="5702986" cy="54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72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Потенциально типовые ИР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862F42-DB0F-41AC-8081-A5205791F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784764"/>
            <a:ext cx="8229600" cy="533028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DD50261-8565-4F0C-87E3-61FDB5C53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466434"/>
              </p:ext>
            </p:extLst>
          </p:nvPr>
        </p:nvGraphicFramePr>
        <p:xfrm>
          <a:off x="171449" y="917961"/>
          <a:ext cx="8848725" cy="520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2674289953"/>
                    </a:ext>
                  </a:extLst>
                </a:gridCol>
                <a:gridCol w="965277">
                  <a:extLst>
                    <a:ext uri="{9D8B030D-6E8A-4147-A177-3AD203B41FA5}">
                      <a16:colId xmlns:a16="http://schemas.microsoft.com/office/drawing/2014/main" val="4113611563"/>
                    </a:ext>
                  </a:extLst>
                </a:gridCol>
                <a:gridCol w="1419902">
                  <a:extLst>
                    <a:ext uri="{9D8B030D-6E8A-4147-A177-3AD203B41FA5}">
                      <a16:colId xmlns:a16="http://schemas.microsoft.com/office/drawing/2014/main" val="3579499154"/>
                    </a:ext>
                  </a:extLst>
                </a:gridCol>
                <a:gridCol w="4863345">
                  <a:extLst>
                    <a:ext uri="{9D8B030D-6E8A-4147-A177-3AD203B41FA5}">
                      <a16:colId xmlns:a16="http://schemas.microsoft.com/office/drawing/2014/main" val="4285929589"/>
                    </a:ext>
                  </a:extLst>
                </a:gridCol>
              </a:tblGrid>
              <a:tr h="36619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наименование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Внешняя система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extLst>
                  <a:ext uri="{0D108BD9-81ED-4DB2-BD59-A6C34878D82A}">
                    <a16:rowId xmlns:a16="http://schemas.microsoft.com/office/drawing/2014/main" val="13548632"/>
                  </a:ext>
                </a:extLst>
              </a:tr>
              <a:tr h="1046708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Специализированный почтовый ящик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СПЯ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IBM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Lotus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(email-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входящей почты (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направленной в адрес почтового ящика Системы для автоматизированного формирования Входящих документов.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extLst>
                  <a:ext uri="{0D108BD9-81ED-4DB2-BD59-A6C34878D82A}">
                    <a16:rowId xmlns:a16="http://schemas.microsoft.com/office/drawing/2014/main" val="2951089649"/>
                  </a:ext>
                </a:extLst>
              </a:tr>
              <a:tr h="882783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Шлюз Кадры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ШК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АСУП, ЕСК (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Первоначальная загрузка и актуализация данных по организационно-штатной структуре, данных по отсутствию работников. Определение прав доступа пользователей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extLst>
                  <a:ext uri="{0D108BD9-81ED-4DB2-BD59-A6C34878D82A}">
                    <a16:rowId xmlns:a16="http://schemas.microsoft.com/office/drawing/2014/main" val="1243118715"/>
                  </a:ext>
                </a:extLst>
              </a:tr>
              <a:tr h="641850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СЭД-ОПР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СЭД-ОПР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 России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исходящей корреспонденции, подготовленной в модуле «Экспедиции» в онлайн-сервис «Отправка» Почты России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extLst>
                  <a:ext uri="{0D108BD9-81ED-4DB2-BD59-A6C34878D82A}">
                    <a16:rowId xmlns:a16="http://schemas.microsoft.com/office/drawing/2014/main" val="3652251293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СПАРК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СПАРК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СПАРК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актуальных данных при заполнении карточек контрагентов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extLst>
                  <a:ext uri="{0D108BD9-81ED-4DB2-BD59-A6C34878D82A}">
                    <a16:rowId xmlns:a16="http://schemas.microsoft.com/office/drawing/2014/main" val="288308622"/>
                  </a:ext>
                </a:extLst>
              </a:tr>
              <a:tr h="899351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Корпоративный шлюз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КШ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Обмен информацией между экземплярами СМ.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ОШС, РКК, Согласование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extLst>
                  <a:ext uri="{0D108BD9-81ED-4DB2-BD59-A6C34878D82A}">
                    <a16:rowId xmlns:a16="http://schemas.microsoft.com/office/drawing/2014/main" val="1281686039"/>
                  </a:ext>
                </a:extLst>
              </a:tr>
              <a:tr h="767125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 Шлюз сертификатов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списков отозванных сертификатов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332" marR="18332" marT="0" marB="0" anchor="ctr"/>
                </a:tc>
                <a:extLst>
                  <a:ext uri="{0D108BD9-81ED-4DB2-BD59-A6C34878D82A}">
                    <a16:rowId xmlns:a16="http://schemas.microsoft.com/office/drawing/2014/main" val="187488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55765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8"/>
          <p:cNvSpPr>
            <a:spLocks noGrp="1"/>
          </p:cNvSpPr>
          <p:nvPr>
            <p:ph type="body" idx="1"/>
          </p:nvPr>
        </p:nvSpPr>
        <p:spPr>
          <a:xfrm>
            <a:off x="722313" y="3656013"/>
            <a:ext cx="7772400" cy="774700"/>
          </a:xfrm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568325" y="1327150"/>
            <a:ext cx="7073900" cy="1276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Схема развёртывания</a:t>
            </a:r>
          </a:p>
          <a:p>
            <a:pPr>
              <a:defRPr/>
            </a:pPr>
            <a:endParaRPr lang="ru-RU" sz="29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757240"/>
            <a:ext cx="8229600" cy="13128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Сервер приложений </a:t>
            </a:r>
            <a:r>
              <a:rPr lang="ru-RU" dirty="0" err="1"/>
              <a:t>WildFly</a:t>
            </a:r>
            <a:r>
              <a:rPr lang="ru-RU" dirty="0"/>
              <a:t> и развёрнутое на нём приложение CMJ конфигурируются и оптимизируются для выполнения специфического класса функций</a:t>
            </a:r>
          </a:p>
          <a:p>
            <a:endParaRPr lang="ru-RU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типы серверов с CMJ</a:t>
            </a:r>
          </a:p>
        </p:txBody>
      </p:sp>
      <p:sp>
        <p:nvSpPr>
          <p:cNvPr id="6" name="Объект 9">
            <a:extLst>
              <a:ext uri="{FF2B5EF4-FFF2-40B4-BE49-F238E27FC236}">
                <a16:creationId xmlns:a16="http://schemas.microsoft.com/office/drawing/2014/main" id="{75B17A22-3E4D-4653-875F-1F35790AFCF5}"/>
              </a:ext>
            </a:extLst>
          </p:cNvPr>
          <p:cNvSpPr txBox="1">
            <a:spLocks/>
          </p:cNvSpPr>
          <p:nvPr/>
        </p:nvSpPr>
        <p:spPr bwMode="auto">
          <a:xfrm>
            <a:off x="379413" y="2165702"/>
            <a:ext cx="8229600" cy="40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Пользовательский</a:t>
            </a:r>
            <a:r>
              <a:rPr lang="ru-RU" sz="1800" dirty="0"/>
              <a:t> </a:t>
            </a:r>
            <a:r>
              <a:rPr lang="en-US" sz="1800" dirty="0"/>
              <a:t>— </a:t>
            </a:r>
            <a:r>
              <a:rPr lang="ru-RU" sz="1800" dirty="0"/>
              <a:t>Обслуживание запросов от клиента CMJ-</a:t>
            </a:r>
            <a:r>
              <a:rPr lang="ru-RU" sz="1800" dirty="0" err="1"/>
              <a:t>Web</a:t>
            </a:r>
            <a:endParaRPr lang="ru-RU" sz="1800" dirty="0"/>
          </a:p>
          <a:p>
            <a:r>
              <a:rPr lang="ru-RU" sz="1800" b="1" dirty="0"/>
              <a:t>Технологический</a:t>
            </a:r>
            <a:r>
              <a:rPr lang="ru-RU" sz="1800" dirty="0"/>
              <a:t> </a:t>
            </a:r>
            <a:r>
              <a:rPr lang="en-US" sz="1800" dirty="0"/>
              <a:t>— </a:t>
            </a:r>
            <a:r>
              <a:rPr lang="ru-RU" sz="1800" dirty="0"/>
              <a:t>Фоновое выполнение агентов, реализующих прикладную логику и сервисные процедуры. Взаимодействие с интеграционными приложениями.</a:t>
            </a:r>
          </a:p>
          <a:p>
            <a:r>
              <a:rPr lang="ru-RU" sz="1800" b="1" dirty="0"/>
              <a:t>Сервер МРМ</a:t>
            </a:r>
            <a:r>
              <a:rPr lang="ru-RU" sz="1800" dirty="0"/>
              <a:t> </a:t>
            </a:r>
            <a:r>
              <a:rPr lang="en-US" sz="1800" dirty="0"/>
              <a:t>— </a:t>
            </a:r>
            <a:r>
              <a:rPr lang="ru-RU" sz="1800" dirty="0"/>
              <a:t>Сервер мобильных рабочих мест. Подготовка данных для клиентов МРМ </a:t>
            </a:r>
            <a:r>
              <a:rPr lang="ru-RU" sz="1800" dirty="0" err="1"/>
              <a:t>iOS</a:t>
            </a:r>
            <a:r>
              <a:rPr lang="ru-RU" sz="1800" dirty="0"/>
              <a:t> и МРМ </a:t>
            </a:r>
            <a:r>
              <a:rPr lang="ru-RU" sz="1800" dirty="0" err="1"/>
              <a:t>Android</a:t>
            </a:r>
            <a:r>
              <a:rPr lang="ru-RU" sz="1800" dirty="0"/>
              <a:t>. Обслуживание запросов от МРМ </a:t>
            </a:r>
            <a:r>
              <a:rPr lang="ru-RU" sz="1800" dirty="0" err="1"/>
              <a:t>iOS</a:t>
            </a:r>
            <a:r>
              <a:rPr lang="ru-RU" sz="1800" dirty="0"/>
              <a:t> и МРМ </a:t>
            </a:r>
            <a:r>
              <a:rPr lang="ru-RU" sz="1800" dirty="0" err="1"/>
              <a:t>Android</a:t>
            </a:r>
            <a:r>
              <a:rPr lang="ru-RU" sz="1800" dirty="0"/>
              <a:t>.</a:t>
            </a:r>
          </a:p>
          <a:p>
            <a:r>
              <a:rPr lang="ru-RU" sz="1800" b="1" dirty="0"/>
              <a:t>Отчёты</a:t>
            </a:r>
            <a:r>
              <a:rPr lang="en-US" sz="1800" dirty="0"/>
              <a:t> — </a:t>
            </a:r>
            <a:r>
              <a:rPr lang="ru-RU" sz="1800" dirty="0"/>
              <a:t> Построение отчётов. Как правило, работает со </a:t>
            </a:r>
            <a:r>
              <a:rPr lang="en-US" sz="1800" dirty="0"/>
              <a:t>slave</a:t>
            </a:r>
            <a:r>
              <a:rPr lang="ru-RU" sz="1800" dirty="0"/>
              <a:t> копией БД.</a:t>
            </a:r>
          </a:p>
          <a:p>
            <a:r>
              <a:rPr lang="ru-RU" sz="1800" b="1" dirty="0"/>
              <a:t>Сервис проверки ЭП</a:t>
            </a:r>
            <a:r>
              <a:rPr lang="en-US" sz="1800" dirty="0"/>
              <a:t> — </a:t>
            </a:r>
            <a:r>
              <a:rPr lang="ru-RU" sz="1800" dirty="0"/>
              <a:t>Проверка УЭП.</a:t>
            </a:r>
          </a:p>
        </p:txBody>
      </p:sp>
    </p:spTree>
    <p:extLst>
      <p:ext uri="{BB962C8B-B14F-4D97-AF65-F5344CB8AC3E}">
        <p14:creationId xmlns:p14="http://schemas.microsoft.com/office/powerpoint/2010/main" val="214963857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Коммуникации приложений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182FA3-EDB8-472E-B908-24E0F296D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3" y="740613"/>
            <a:ext cx="4972595" cy="54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477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Backend-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приложения для мониторинга Системы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7F9F1-38FC-4F70-9B74-D06F77709A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7770" y="1186548"/>
            <a:ext cx="5472199" cy="42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575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Схема развёртывания в РСХБ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0AF5AB-E945-4D32-8D39-8B74CDE642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3842" y="-139804"/>
            <a:ext cx="8078134" cy="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083F4A7-BAB0-437E-9113-CC045A8EB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76488"/>
              </p:ext>
            </p:extLst>
          </p:nvPr>
        </p:nvGraphicFramePr>
        <p:xfrm>
          <a:off x="-1" y="717175"/>
          <a:ext cx="8317761" cy="550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Visio" r:id="rId4" imgW="20566841" imgH="13609620" progId="Visio.Drawing.11">
                  <p:embed/>
                </p:oleObj>
              </mc:Choice>
              <mc:Fallback>
                <p:oleObj name="Visio" r:id="rId4" imgW="20566841" imgH="1360962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717175"/>
                        <a:ext cx="8317761" cy="550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5629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Развёртывание в 2 ЦОД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9E25F3-8417-4B58-A8E2-FFCF01EF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770282"/>
            <a:ext cx="7658100" cy="53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696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8"/>
          <p:cNvSpPr>
            <a:spLocks noGrp="1"/>
          </p:cNvSpPr>
          <p:nvPr>
            <p:ph type="body" idx="1"/>
          </p:nvPr>
        </p:nvSpPr>
        <p:spPr>
          <a:xfrm>
            <a:off x="722313" y="3656013"/>
            <a:ext cx="7772400" cy="774700"/>
          </a:xfrm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568325" y="1327150"/>
            <a:ext cx="7073900" cy="1276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модули и сервисы</a:t>
            </a:r>
          </a:p>
          <a:p>
            <a:pPr>
              <a:defRPr/>
            </a:pPr>
            <a:endParaRPr lang="ru-RU" sz="29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00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модули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E31174-5C6A-43C9-B586-7EDD32D33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" y="862151"/>
            <a:ext cx="9072748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396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Экземпляры СМ в РСХБ и интегрируемые системы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842B84-E264-45FC-A3C1-52B677DADC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7426" y="859070"/>
            <a:ext cx="4505324" cy="53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3375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модули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3737"/>
            <a:ext cx="8229600" cy="4840822"/>
          </a:xfrm>
        </p:spPr>
        <p:txBody>
          <a:bodyPr/>
          <a:lstStyle/>
          <a:p>
            <a:r>
              <a:rPr lang="en-US" b="1" dirty="0"/>
              <a:t>CMJ-Admin</a:t>
            </a:r>
            <a:r>
              <a:rPr lang="en-US" dirty="0"/>
              <a:t> — </a:t>
            </a:r>
            <a:r>
              <a:rPr lang="ru-RU" dirty="0"/>
              <a:t>Раздел в </a:t>
            </a:r>
            <a:r>
              <a:rPr lang="en-US" dirty="0"/>
              <a:t>CMJ-Web.</a:t>
            </a:r>
            <a:r>
              <a:rPr lang="ru-RU" dirty="0"/>
              <a:t> Новый </a:t>
            </a:r>
            <a:r>
              <a:rPr lang="en-US" dirty="0"/>
              <a:t>Web-</a:t>
            </a:r>
            <a:r>
              <a:rPr lang="ru-RU" dirty="0"/>
              <a:t>интерфейс для прикладного администрирования. Конфигурирование CMJ и CMJ-</a:t>
            </a:r>
            <a:r>
              <a:rPr lang="ru-RU" dirty="0" err="1"/>
              <a:t>Web</a:t>
            </a:r>
            <a:r>
              <a:rPr lang="ru-RU" dirty="0"/>
              <a:t>, регистрация пользователей и определение их прав доступа. Эргономичная замена НБР-</a:t>
            </a:r>
            <a:r>
              <a:rPr lang="ru-RU" dirty="0" err="1"/>
              <a:t>Админки</a:t>
            </a:r>
            <a:r>
              <a:rPr lang="ru-RU" dirty="0"/>
              <a:t> в части прикладного администрирования.</a:t>
            </a:r>
          </a:p>
          <a:p>
            <a:r>
              <a:rPr lang="ru-RU" b="1" dirty="0"/>
              <a:t>Номенклатура дел</a:t>
            </a:r>
            <a:r>
              <a:rPr lang="ru-RU" dirty="0"/>
              <a:t> </a:t>
            </a:r>
            <a:r>
              <a:rPr lang="en-US" sz="2000" dirty="0"/>
              <a:t>—</a:t>
            </a:r>
            <a:r>
              <a:rPr lang="ru-RU" sz="2000" dirty="0"/>
              <a:t> полностью переделан по новым требованиям с целью</a:t>
            </a:r>
            <a:r>
              <a:rPr lang="en-US" sz="2000" dirty="0"/>
              <a:t> </a:t>
            </a:r>
            <a:r>
              <a:rPr lang="ru-RU" sz="2000" dirty="0"/>
              <a:t>будущего использования в «Архиве организаций».</a:t>
            </a:r>
          </a:p>
          <a:p>
            <a:r>
              <a:rPr lang="ru-RU" b="1" dirty="0"/>
              <a:t>Папки </a:t>
            </a:r>
            <a:r>
              <a:rPr lang="en-US" sz="2000" dirty="0"/>
              <a:t>—</a:t>
            </a:r>
            <a:r>
              <a:rPr lang="ru-RU" dirty="0"/>
              <a:t> группировка ярлыков на произвольные документы в иерархию папок. Ручное добавление ярлыков в папку, либо автоматически по заданным критериям поиска.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586813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модули. Блок «Заседания»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3737"/>
            <a:ext cx="8229600" cy="4840822"/>
          </a:xfrm>
        </p:spPr>
        <p:txBody>
          <a:bodyPr/>
          <a:lstStyle/>
          <a:p>
            <a:r>
              <a:rPr lang="ru-RU" b="1" dirty="0"/>
              <a:t>Пакет материалов для заседаний УОБ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для выполнения сценариев подготовки и согласования пакета материалов (ПМ) для рассмотрения на заседании. Реализация на базе ОРД.</a:t>
            </a:r>
            <a:endParaRPr lang="ru-RU" b="1" dirty="0"/>
          </a:p>
          <a:p>
            <a:r>
              <a:rPr lang="ru-RU" b="1" dirty="0"/>
              <a:t>Заседания УОБ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для включения вопросов в повестку заседаний и связывания карточек заседаний с Карточками ПМ в ПМЗ, передачи проекта Протокола заседания для согласования и регистрации в модуль «Протоколы УОБ».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Протоколы УОБ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—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для согласования и регистрации протоколов заседаний и выдачи поручений из протоколов.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0622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модули. Блок «Заседания»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3737"/>
            <a:ext cx="8229600" cy="4840822"/>
          </a:xfrm>
        </p:spPr>
        <p:txBody>
          <a:bodyPr/>
          <a:lstStyle/>
          <a:p>
            <a:r>
              <a:rPr lang="ru-RU" b="1" dirty="0"/>
              <a:t>Реестр нормативных документов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для публикации внутренних нормативных документов, учредительных документов, служебных записок методического характера и информационно-справочной документации. Реализация на базе ОРД.</a:t>
            </a:r>
            <a:endParaRPr lang="ru-RU" b="1" dirty="0"/>
          </a:p>
          <a:p>
            <a:r>
              <a:rPr lang="ru-RU" b="1" dirty="0"/>
              <a:t>Директивы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для публикации директив, подготовленных в составе ПМ и прошедших рассмотрение на заседаниях.</a:t>
            </a:r>
          </a:p>
          <a:p>
            <a:r>
              <a:rPr lang="ru-RU" b="1" dirty="0"/>
              <a:t>Документы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для публикации остальных типов ВД, подготовленных в составе ПМ и прошедших рассмотрение на заседаниях. </a:t>
            </a:r>
          </a:p>
        </p:txBody>
      </p:sp>
    </p:spTree>
    <p:extLst>
      <p:ext uri="{BB962C8B-B14F-4D97-AF65-F5344CB8AC3E}">
        <p14:creationId xmlns:p14="http://schemas.microsoft.com/office/powerpoint/2010/main" val="237336641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сервисы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9EBB63-582E-4524-9A26-D7C649A8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8" y="801976"/>
            <a:ext cx="8908395" cy="53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075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сервисы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4771153"/>
          </a:xfrm>
        </p:spPr>
        <p:txBody>
          <a:bodyPr/>
          <a:lstStyle/>
          <a:p>
            <a:r>
              <a:rPr lang="ru-RU" b="1" dirty="0"/>
              <a:t>Виды документов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справочник видов документов, выбираемых в РКК. Определение дополнительных прав доступа на чтение по виду документа.</a:t>
            </a:r>
          </a:p>
          <a:p>
            <a:r>
              <a:rPr lang="ru-RU" b="1" dirty="0"/>
              <a:t>Списки рассылки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добавлены автоматически формируемые списки рассылки по заданным критериям поиска по СО, </a:t>
            </a:r>
            <a:r>
              <a:rPr lang="ru-RU" dirty="0" err="1"/>
              <a:t>СпО</a:t>
            </a:r>
            <a:r>
              <a:rPr lang="ru-RU" dirty="0"/>
              <a:t>, </a:t>
            </a:r>
            <a:r>
              <a:rPr lang="ru-RU" dirty="0" err="1"/>
              <a:t>СпП</a:t>
            </a:r>
            <a:r>
              <a:rPr lang="ru-RU" dirty="0"/>
              <a:t>.</a:t>
            </a:r>
          </a:p>
          <a:p>
            <a:r>
              <a:rPr lang="ru-RU" b="1" dirty="0"/>
              <a:t>Версионность </a:t>
            </a:r>
            <a:r>
              <a:rPr lang="en-US" dirty="0"/>
              <a:t>—</a:t>
            </a:r>
            <a:r>
              <a:rPr lang="ru-RU" dirty="0"/>
              <a:t> фиксация версий документов. Связи на конкретную либо последнюю версию документа.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88510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Прикладные сервисы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4771153"/>
          </a:xfrm>
        </p:spPr>
        <p:txBody>
          <a:bodyPr/>
          <a:lstStyle/>
          <a:p>
            <a:r>
              <a:rPr lang="ru-RU" b="1" dirty="0"/>
              <a:t>Формирование штампов </a:t>
            </a:r>
            <a:r>
              <a:rPr lang="en-US" dirty="0"/>
              <a:t>— </a:t>
            </a:r>
            <a:r>
              <a:rPr lang="ru-RU" dirty="0"/>
              <a:t>добавление в файл вложения штампа с УКЭП/УНЭП, штрихкодом, с регистрационными данными</a:t>
            </a:r>
          </a:p>
          <a:p>
            <a:pPr lvl="1"/>
            <a:r>
              <a:rPr lang="ru-RU" dirty="0"/>
              <a:t>централизованы настройки</a:t>
            </a:r>
          </a:p>
          <a:p>
            <a:pPr lvl="1"/>
            <a:r>
              <a:rPr lang="ru-RU" dirty="0"/>
              <a:t>ручная корректировка координат штампов</a:t>
            </a:r>
          </a:p>
          <a:p>
            <a:r>
              <a:rPr lang="ru-RU" b="1" dirty="0"/>
              <a:t>Штрихкодирование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Формирование штрихкода в Системе и занесение его в карточку документа.</a:t>
            </a:r>
          </a:p>
          <a:p>
            <a:pPr lvl="1"/>
            <a:r>
              <a:rPr lang="ru-RU" dirty="0"/>
              <a:t>Внесение в карточку документа штрихкода с документа на бумажном носителе.</a:t>
            </a:r>
          </a:p>
          <a:p>
            <a:pPr lvl="1"/>
            <a:r>
              <a:rPr lang="ru-RU" dirty="0"/>
              <a:t>Поиск карточки документа по штрихкоду.</a:t>
            </a:r>
          </a:p>
          <a:p>
            <a:pPr lvl="1"/>
            <a:r>
              <a:rPr lang="ru-RU" dirty="0"/>
              <a:t>Форматы </a:t>
            </a:r>
            <a:r>
              <a:rPr lang="ru-RU" dirty="0" err="1"/>
              <a:t>штихкодов</a:t>
            </a:r>
            <a:r>
              <a:rPr lang="ru-RU" dirty="0"/>
              <a:t>: </a:t>
            </a:r>
            <a:r>
              <a:rPr lang="en-US" dirty="0"/>
              <a:t>Code-128, PDF417 </a:t>
            </a:r>
            <a:r>
              <a:rPr lang="ru-RU" dirty="0"/>
              <a:t>и </a:t>
            </a:r>
            <a:r>
              <a:rPr lang="en-US" dirty="0"/>
              <a:t>QR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61736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Сервисы ПЗИ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7276AC-E5F4-4413-BC8B-5B216EEE2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01" y="2403566"/>
            <a:ext cx="8534997" cy="17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191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Сервисы ПЗИ</a:t>
            </a:r>
            <a:endParaRPr lang="ru-RU" sz="24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4771153"/>
          </a:xfrm>
        </p:spPr>
        <p:txBody>
          <a:bodyPr/>
          <a:lstStyle/>
          <a:p>
            <a:r>
              <a:rPr lang="ru-RU" b="1" dirty="0"/>
              <a:t>Аутентификация </a:t>
            </a:r>
            <a:r>
              <a:rPr lang="en-US" dirty="0"/>
              <a:t>— </a:t>
            </a:r>
            <a:r>
              <a:rPr lang="ru-RU" dirty="0"/>
              <a:t>реализована аутентификация любым из методов</a:t>
            </a:r>
            <a:r>
              <a:rPr lang="en-US" dirty="0"/>
              <a:t> </a:t>
            </a:r>
            <a:r>
              <a:rPr lang="ru-RU" dirty="0"/>
              <a:t>в одной инсталляции</a:t>
            </a:r>
            <a:r>
              <a:rPr lang="en-US" dirty="0"/>
              <a:t> CMJ (</a:t>
            </a:r>
            <a:r>
              <a:rPr lang="ru-RU" dirty="0"/>
              <a:t>ранее можно было только один из них</a:t>
            </a:r>
            <a:r>
              <a:rPr lang="en-US" dirty="0"/>
              <a:t>)</a:t>
            </a:r>
          </a:p>
          <a:p>
            <a:pPr lvl="1"/>
            <a:r>
              <a:rPr lang="ru-RU" dirty="0"/>
              <a:t>логин</a:t>
            </a:r>
            <a:r>
              <a:rPr lang="en-US" dirty="0"/>
              <a:t>/</a:t>
            </a:r>
            <a:r>
              <a:rPr lang="ru-RU" dirty="0"/>
              <a:t>пароль,</a:t>
            </a:r>
            <a:endParaRPr lang="en-US" dirty="0"/>
          </a:p>
          <a:p>
            <a:pPr lvl="1"/>
            <a:r>
              <a:rPr lang="en-US" dirty="0"/>
              <a:t>Id </a:t>
            </a:r>
            <a:r>
              <a:rPr lang="ru-RU" dirty="0"/>
              <a:t>пользователя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http-</a:t>
            </a:r>
            <a:r>
              <a:rPr lang="ru-RU" dirty="0" err="1"/>
              <a:t>заголовк</a:t>
            </a:r>
            <a:r>
              <a:rPr lang="en-US" dirty="0"/>
              <a:t>e</a:t>
            </a:r>
            <a:r>
              <a:rPr lang="ru-RU" dirty="0"/>
              <a:t>,</a:t>
            </a:r>
            <a:endParaRPr lang="en-US" dirty="0"/>
          </a:p>
          <a:p>
            <a:pPr lvl="1"/>
            <a:r>
              <a:rPr lang="en-US" dirty="0"/>
              <a:t>bearer-</a:t>
            </a:r>
            <a:r>
              <a:rPr lang="ru-RU" dirty="0"/>
              <a:t>токен (</a:t>
            </a:r>
            <a:r>
              <a:rPr lang="en-US" dirty="0"/>
              <a:t>aka </a:t>
            </a:r>
            <a:r>
              <a:rPr lang="en-US" dirty="0" err="1"/>
              <a:t>jwt</a:t>
            </a:r>
            <a:r>
              <a:rPr lang="ru-RU" dirty="0"/>
              <a:t>)</a:t>
            </a:r>
            <a:r>
              <a:rPr lang="en-US" dirty="0"/>
              <a:t> — </a:t>
            </a:r>
            <a:r>
              <a:rPr lang="ru-RU" dirty="0"/>
              <a:t>новый метод</a:t>
            </a:r>
            <a:r>
              <a:rPr lang="en-US" dirty="0"/>
              <a:t>,</a:t>
            </a:r>
            <a:r>
              <a:rPr lang="ru-RU" dirty="0"/>
              <a:t> как часть процесса аутентификации по </a:t>
            </a:r>
            <a:r>
              <a:rPr lang="en-US" dirty="0"/>
              <a:t>OIDC </a:t>
            </a:r>
            <a:r>
              <a:rPr lang="ru-RU" dirty="0"/>
              <a:t>с использование </a:t>
            </a:r>
            <a:r>
              <a:rPr lang="en-US" dirty="0"/>
              <a:t>IDP Keycloak</a:t>
            </a:r>
            <a:endParaRPr lang="ru-RU" dirty="0"/>
          </a:p>
          <a:p>
            <a:r>
              <a:rPr lang="ru-RU" b="1" dirty="0"/>
              <a:t>Регистрация событий безопасности</a:t>
            </a:r>
            <a:r>
              <a:rPr lang="ru-RU" dirty="0"/>
              <a:t> </a:t>
            </a:r>
            <a:r>
              <a:rPr lang="en-US" dirty="0"/>
              <a:t>—</a:t>
            </a:r>
            <a:r>
              <a:rPr lang="ru-RU" dirty="0"/>
              <a:t> отправка по </a:t>
            </a:r>
            <a:r>
              <a:rPr lang="en-US" dirty="0"/>
              <a:t>JMS </a:t>
            </a:r>
            <a:r>
              <a:rPr lang="ru-RU" dirty="0"/>
              <a:t>событий безопасности в ЖСБ.</a:t>
            </a:r>
          </a:p>
          <a:p>
            <a:r>
              <a:rPr lang="ru-RU" b="1" dirty="0"/>
              <a:t>ПЦЭД </a:t>
            </a:r>
          </a:p>
          <a:p>
            <a:pPr lvl="1"/>
            <a:r>
              <a:rPr lang="ru-RU" dirty="0"/>
              <a:t>реализована открепленная УЭП</a:t>
            </a:r>
          </a:p>
          <a:p>
            <a:pPr lvl="1"/>
            <a:r>
              <a:rPr lang="ru-RU" dirty="0"/>
              <a:t>возможность формирования УЭП хэшей файлов</a:t>
            </a:r>
          </a:p>
        </p:txBody>
      </p:sp>
    </p:spTree>
    <p:extLst>
      <p:ext uri="{BB962C8B-B14F-4D97-AF65-F5344CB8AC3E}">
        <p14:creationId xmlns:p14="http://schemas.microsoft.com/office/powerpoint/2010/main" val="378145695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Сервисы ПЗИ в </a:t>
            </a:r>
            <a:r>
              <a:rPr lang="en-US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AF5</a:t>
            </a:r>
            <a:endParaRPr lang="ru-RU" sz="24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4929051"/>
          </a:xfrm>
          <a:noFill/>
        </p:spPr>
        <p:txBody>
          <a:bodyPr/>
          <a:lstStyle/>
          <a:p>
            <a:r>
              <a:rPr lang="ru-RU" b="1" dirty="0"/>
              <a:t>Грифы доступа </a:t>
            </a:r>
            <a:r>
              <a:rPr lang="en-US" dirty="0"/>
              <a:t>— </a:t>
            </a:r>
            <a:r>
              <a:rPr lang="ru-RU" dirty="0"/>
              <a:t>доступ к документам с грифом только пользователям, имеющим персональный допуск.</a:t>
            </a:r>
          </a:p>
          <a:p>
            <a:pPr lvl="1"/>
            <a:r>
              <a:rPr lang="en-US" dirty="0"/>
              <a:t>&lt;access-matrix </a:t>
            </a:r>
            <a:r>
              <a:rPr lang="en-US" u="sng" dirty="0"/>
              <a:t>support-security-stamp="true"</a:t>
            </a:r>
            <a:r>
              <a:rPr lang="en-US" dirty="0"/>
              <a:t>&gt;</a:t>
            </a:r>
            <a:endParaRPr lang="ru-RU" dirty="0"/>
          </a:p>
          <a:p>
            <a:pPr lvl="1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Создаёт системное поле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security_stamp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типа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reference 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таблицу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security_stamp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таблице ДОП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  <a:p>
            <a:r>
              <a:rPr lang="ru-RU" b="1" dirty="0"/>
              <a:t>Ограничение доступа к контенту</a:t>
            </a:r>
            <a:r>
              <a:rPr lang="en-US" dirty="0"/>
              <a:t> —</a:t>
            </a:r>
            <a:r>
              <a:rPr lang="ru-RU" dirty="0"/>
              <a:t> право чтения содержимого вложений</a:t>
            </a:r>
          </a:p>
          <a:p>
            <a:pPr marL="400050" lvl="1" indent="0" eaLnBrk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kern="1200" baseline="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&lt;</a:t>
            </a:r>
            <a:r>
              <a:rPr lang="ru-RU" sz="1600" b="0" i="0" kern="1200" dirty="0" err="1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access-matrix</a:t>
            </a:r>
            <a:r>
              <a:rPr lang="ru-RU" sz="1600" b="0" i="0" kern="1200" dirty="0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 </a:t>
            </a:r>
            <a:r>
              <a:rPr lang="ru-RU" sz="1600" b="0" i="0" kern="1200" dirty="0" err="1">
                <a:solidFill>
                  <a:srgbClr val="174AD4"/>
                </a:solidFill>
                <a:effectLst/>
                <a:latin typeface="JetBrains Mono"/>
                <a:ea typeface="+mn-ea"/>
                <a:cs typeface="+mn-cs"/>
              </a:rPr>
              <a:t>type</a:t>
            </a:r>
            <a:r>
              <a:rPr lang="ru-RU" sz="1600" b="0" i="0" kern="1200" dirty="0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="</a:t>
            </a:r>
            <a:r>
              <a:rPr lang="ru-RU" sz="1600" b="0" i="0" kern="1200" dirty="0" err="1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F_ContentFiles_Rkk</a:t>
            </a:r>
            <a:r>
              <a:rPr lang="ru-RU" sz="1600" b="0" i="0" kern="1200" dirty="0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" </a:t>
            </a:r>
            <a:r>
              <a:rPr lang="ru-RU" sz="1600" b="0" i="0" kern="1200" dirty="0" err="1">
                <a:solidFill>
                  <a:srgbClr val="174AD4"/>
                </a:solidFill>
                <a:effectLst/>
                <a:latin typeface="JetBrains Mono"/>
                <a:ea typeface="+mn-ea"/>
                <a:cs typeface="+mn-cs"/>
              </a:rPr>
              <a:t>matrix-reference-field</a:t>
            </a:r>
            <a:r>
              <a:rPr lang="ru-RU" sz="1600" b="0" i="0" kern="1200" dirty="0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="</a:t>
            </a:r>
            <a:r>
              <a:rPr lang="ru-RU" sz="1600" b="0" i="0" kern="1200" dirty="0" err="1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F_DP_RkkBase</a:t>
            </a:r>
            <a:r>
              <a:rPr lang="ru-RU" sz="1600" b="0" i="0" kern="1200" dirty="0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"</a:t>
            </a: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&gt;</a:t>
            </a:r>
            <a:b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</a:b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    &lt;</a:t>
            </a:r>
            <a:r>
              <a:rPr lang="ru-RU" sz="1600" b="0" i="0" kern="1200" dirty="0" err="1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status</a:t>
            </a:r>
            <a:r>
              <a:rPr lang="ru-RU" sz="1600" b="0" i="0" kern="1200" dirty="0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 </a:t>
            </a:r>
            <a:r>
              <a:rPr lang="ru-RU" sz="1600" b="0" i="0" kern="1200" dirty="0" err="1">
                <a:solidFill>
                  <a:srgbClr val="174AD4"/>
                </a:solidFill>
                <a:effectLst/>
                <a:latin typeface="JetBrains Mono"/>
                <a:ea typeface="+mn-ea"/>
                <a:cs typeface="+mn-cs"/>
              </a:rPr>
              <a:t>name</a:t>
            </a:r>
            <a:r>
              <a:rPr lang="ru-RU" sz="1600" b="0" i="0" kern="1200" dirty="0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="*"</a:t>
            </a: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&gt;</a:t>
            </a:r>
            <a:b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</a:br>
            <a:r>
              <a:rPr lang="ru-RU" sz="1600" b="1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        &lt;</a:t>
            </a:r>
            <a:r>
              <a:rPr lang="ru-RU" sz="1600" b="1" i="0" kern="1200" dirty="0" err="1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read-attachment</a:t>
            </a:r>
            <a:r>
              <a:rPr lang="ru-RU" sz="1600" b="1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&gt;</a:t>
            </a:r>
            <a:br>
              <a:rPr lang="ru-RU" sz="1600" b="1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</a:b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            &lt;</a:t>
            </a:r>
            <a:r>
              <a:rPr lang="ru-RU" sz="1600" b="0" i="0" kern="1200" dirty="0" err="1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permit-role</a:t>
            </a:r>
            <a:r>
              <a:rPr lang="ru-RU" sz="1600" b="0" i="0" kern="1200" dirty="0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 </a:t>
            </a:r>
            <a:r>
              <a:rPr lang="ru-RU" sz="1600" b="0" i="0" kern="1200" dirty="0" err="1">
                <a:solidFill>
                  <a:srgbClr val="174AD4"/>
                </a:solidFill>
                <a:effectLst/>
                <a:latin typeface="JetBrains Mono"/>
                <a:ea typeface="+mn-ea"/>
                <a:cs typeface="+mn-cs"/>
              </a:rPr>
              <a:t>name</a:t>
            </a:r>
            <a:r>
              <a:rPr lang="ru-RU" sz="1600" b="0" i="0" kern="1200" dirty="0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="</a:t>
            </a:r>
            <a:r>
              <a:rPr lang="ru-RU" sz="1600" b="0" i="0" kern="1200" dirty="0" err="1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Аттачи</a:t>
            </a:r>
            <a:r>
              <a:rPr lang="ru-RU" sz="1600" b="0" i="0" kern="1200" dirty="0">
                <a:solidFill>
                  <a:srgbClr val="067D17"/>
                </a:solidFill>
                <a:effectLst/>
                <a:latin typeface="JetBrains Mono"/>
                <a:ea typeface="+mn-ea"/>
                <a:cs typeface="+mn-cs"/>
              </a:rPr>
              <a:t>: доступ к файлам РКК" </a:t>
            </a: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/&gt;</a:t>
            </a:r>
            <a:b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</a:br>
            <a:r>
              <a:rPr lang="ru-RU" sz="1600" b="1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        &lt;/</a:t>
            </a:r>
            <a:r>
              <a:rPr lang="ru-RU" sz="1600" b="1" i="0" kern="1200" dirty="0" err="1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read-attachment</a:t>
            </a:r>
            <a:r>
              <a:rPr lang="ru-RU" sz="1600" b="1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&gt;</a:t>
            </a:r>
            <a:br>
              <a:rPr lang="ru-RU" sz="1600" b="1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</a:b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    &lt;/</a:t>
            </a:r>
            <a:r>
              <a:rPr lang="ru-RU" sz="1600" b="0" i="0" kern="1200" dirty="0" err="1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status</a:t>
            </a: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&gt;</a:t>
            </a:r>
            <a:b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</a:b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&lt;/</a:t>
            </a:r>
            <a:r>
              <a:rPr lang="ru-RU" sz="1600" b="0" i="0" kern="1200" dirty="0" err="1">
                <a:solidFill>
                  <a:srgbClr val="0033B3"/>
                </a:solidFill>
                <a:effectLst/>
                <a:latin typeface="JetBrains Mono"/>
                <a:ea typeface="+mn-ea"/>
                <a:cs typeface="+mn-cs"/>
              </a:rPr>
              <a:t>access-matrix</a:t>
            </a:r>
            <a:r>
              <a:rPr lang="ru-RU" sz="1600" b="0" i="0" kern="1200" dirty="0">
                <a:solidFill>
                  <a:srgbClr val="080808"/>
                </a:solidFill>
                <a:effectLst/>
                <a:latin typeface="JetBrains Mono"/>
                <a:ea typeface="+mn-ea"/>
                <a:cs typeface="+mn-cs"/>
              </a:rPr>
              <a:t>&gt;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444206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8"/>
          <p:cNvSpPr>
            <a:spLocks noGrp="1"/>
          </p:cNvSpPr>
          <p:nvPr>
            <p:ph type="body" idx="1"/>
          </p:nvPr>
        </p:nvSpPr>
        <p:spPr>
          <a:xfrm>
            <a:off x="722313" y="3656013"/>
            <a:ext cx="7772400" cy="1786844"/>
          </a:xfrm>
        </p:spPr>
        <p:txBody>
          <a:bodyPr>
            <a:normAutofit fontScale="85000" lnSpcReduction="10000"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Презентация IDP.ppt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Плагин передачи событий безопасности (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rse_keycloak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Плагин для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Kerberos-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аутентификации пользователей из нескольких доменов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keycloak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-md-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ldap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-federation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568325" y="1327150"/>
            <a:ext cx="7073900" cy="1276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9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IDP Keycloak</a:t>
            </a:r>
            <a:endParaRPr lang="ru-RU" sz="29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29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основе системы - 3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звенная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архитектура</a:t>
            </a:r>
          </a:p>
        </p:txBody>
      </p:sp>
      <p:pic>
        <p:nvPicPr>
          <p:cNvPr id="5" name="Picture 2" descr="http://www.4stud.info/networking/img/3-tier.png">
            <a:extLst>
              <a:ext uri="{FF2B5EF4-FFF2-40B4-BE49-F238E27FC236}">
                <a16:creationId xmlns:a16="http://schemas.microsoft.com/office/drawing/2014/main" id="{BDCD5471-199F-435D-A9B7-9357F2B6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797" y="2072631"/>
            <a:ext cx="6810375" cy="300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41847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8"/>
          <p:cNvSpPr>
            <a:spLocks noGrp="1"/>
          </p:cNvSpPr>
          <p:nvPr>
            <p:ph type="body" idx="1"/>
          </p:nvPr>
        </p:nvSpPr>
        <p:spPr>
          <a:xfrm>
            <a:off x="722313" y="3656013"/>
            <a:ext cx="7772400" cy="774700"/>
          </a:xfrm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568325" y="1327150"/>
            <a:ext cx="7073900" cy="1276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Прочие технологичные новшества</a:t>
            </a:r>
          </a:p>
          <a:p>
            <a:pPr>
              <a:defRPr/>
            </a:pPr>
            <a:endParaRPr lang="ru-RU" sz="29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59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Технологичные новшества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4771153"/>
          </a:xfrm>
        </p:spPr>
        <p:txBody>
          <a:bodyPr/>
          <a:lstStyle/>
          <a:p>
            <a:r>
              <a:rPr lang="ru-RU" dirty="0"/>
              <a:t>Периодические поручения/резолюции. Сервис вычисления периодов с учётом рабочего календаря.</a:t>
            </a:r>
          </a:p>
          <a:p>
            <a:r>
              <a:rPr lang="ru-RU" dirty="0"/>
              <a:t>Временное замещение</a:t>
            </a:r>
          </a:p>
          <a:p>
            <a:r>
              <a:rPr lang="ru-RU" dirty="0"/>
              <a:t>Корпоративное согласование </a:t>
            </a:r>
          </a:p>
          <a:p>
            <a:r>
              <a:rPr lang="ru-RU" dirty="0"/>
              <a:t>Передача иерархии СО во внешний ЭС</a:t>
            </a:r>
          </a:p>
          <a:p>
            <a:r>
              <a:rPr lang="ru-RU" dirty="0"/>
              <a:t>Групповая отправка на согласование</a:t>
            </a:r>
          </a:p>
          <a:p>
            <a:r>
              <a:rPr lang="ru-RU" dirty="0"/>
              <a:t>Делегирование согласования любому субъекту СО</a:t>
            </a:r>
          </a:p>
          <a:p>
            <a:r>
              <a:rPr lang="ru-RU" dirty="0"/>
              <a:t>Сервис исполнения для Исходящих документов</a:t>
            </a:r>
          </a:p>
          <a:p>
            <a:r>
              <a:rPr lang="ru-RU" dirty="0"/>
              <a:t>Потоковое сканирование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09886566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Технологичные новшества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4771153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Запрет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замещающим выполнять Согласование\Ознакомление\Подписание, для конкретного документа.</a:t>
            </a:r>
            <a:endParaRPr lang="ru-RU" dirty="0"/>
          </a:p>
          <a:p>
            <a:r>
              <a:rPr lang="ru-RU" dirty="0" err="1"/>
              <a:t>Flowable</a:t>
            </a:r>
            <a:r>
              <a:rPr lang="ru-RU" dirty="0"/>
              <a:t> BPM-движок в AF5</a:t>
            </a:r>
            <a:r>
              <a:rPr lang="en-US" dirty="0"/>
              <a:t> (</a:t>
            </a:r>
            <a:r>
              <a:rPr lang="ru-RU" dirty="0">
                <a:hlinkClick r:id="rId3"/>
              </a:rPr>
              <a:t>ссылка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BMPN-описания процессов - часть Палитры</a:t>
            </a:r>
          </a:p>
          <a:p>
            <a:r>
              <a:rPr lang="ru-RU" dirty="0"/>
              <a:t>Множество RT-полей. На НР. (признак «не </a:t>
            </a:r>
            <a:r>
              <a:rPr lang="ru-RU" dirty="0" err="1"/>
              <a:t>версионируется</a:t>
            </a:r>
            <a:r>
              <a:rPr lang="ru-RU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56964539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8"/>
          <p:cNvSpPr>
            <a:spLocks noGrp="1"/>
          </p:cNvSpPr>
          <p:nvPr>
            <p:ph type="body" idx="1"/>
          </p:nvPr>
        </p:nvSpPr>
        <p:spPr>
          <a:xfrm>
            <a:off x="722313" y="3656013"/>
            <a:ext cx="7772400" cy="774700"/>
          </a:xfrm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568325" y="1327150"/>
            <a:ext cx="7073900" cy="1276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Изменения в инфраструктуре производства</a:t>
            </a:r>
          </a:p>
          <a:p>
            <a:pPr>
              <a:defRPr/>
            </a:pPr>
            <a:endParaRPr lang="ru-RU" sz="29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26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Изменения в инфраструктуре производства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406"/>
            <a:ext cx="8229600" cy="4771153"/>
          </a:xfrm>
        </p:spPr>
        <p:txBody>
          <a:bodyPr/>
          <a:lstStyle/>
          <a:p>
            <a:r>
              <a:rPr lang="en-US" dirty="0"/>
              <a:t>XML-</a:t>
            </a:r>
            <a:r>
              <a:rPr lang="ru-RU" dirty="0"/>
              <a:t>конфигурация Палитры</a:t>
            </a:r>
            <a:r>
              <a:rPr lang="en-US" dirty="0"/>
              <a:t> (</a:t>
            </a:r>
            <a:r>
              <a:rPr lang="ru-RU" dirty="0"/>
              <a:t>развитие </a:t>
            </a:r>
            <a:r>
              <a:rPr lang="en-US" dirty="0"/>
              <a:t>c</a:t>
            </a:r>
            <a:r>
              <a:rPr lang="ru-RU" dirty="0"/>
              <a:t> </a:t>
            </a:r>
            <a:r>
              <a:rPr lang="en-US" dirty="0"/>
              <a:t>6.3.0)</a:t>
            </a:r>
            <a:r>
              <a:rPr lang="ru-RU" dirty="0"/>
              <a:t>.</a:t>
            </a:r>
          </a:p>
          <a:p>
            <a:pPr lvl="1"/>
            <a:r>
              <a:rPr lang="en-US" dirty="0"/>
              <a:t>IDE </a:t>
            </a:r>
            <a:r>
              <a:rPr lang="ru-RU" dirty="0"/>
              <a:t>для разработки Палитры</a:t>
            </a:r>
            <a:r>
              <a:rPr lang="en-US" dirty="0"/>
              <a:t> – </a:t>
            </a:r>
            <a:r>
              <a:rPr lang="en-US" dirty="0">
                <a:hlinkClick r:id="rId3"/>
              </a:rPr>
              <a:t>IntelliJ IDEA Community Edition</a:t>
            </a:r>
            <a:endParaRPr lang="en-US" dirty="0"/>
          </a:p>
          <a:p>
            <a:pPr lvl="1"/>
            <a:r>
              <a:rPr lang="ru-RU" dirty="0"/>
              <a:t>Плагин </a:t>
            </a:r>
            <a:r>
              <a:rPr lang="en-US" dirty="0" err="1"/>
              <a:t>XMLConfigPlugin</a:t>
            </a:r>
            <a:r>
              <a:rPr lang="en-US" dirty="0"/>
              <a:t> </a:t>
            </a:r>
            <a:r>
              <a:rPr lang="ru-RU" dirty="0"/>
              <a:t> (</a:t>
            </a:r>
            <a:r>
              <a:rPr lang="ru-RU" dirty="0">
                <a:hlinkClick r:id="rId4"/>
              </a:rPr>
              <a:t>ссылка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Отдельный </a:t>
            </a:r>
            <a:r>
              <a:rPr lang="ru-RU" dirty="0" err="1"/>
              <a:t>git</a:t>
            </a:r>
            <a:r>
              <a:rPr lang="ru-RU" dirty="0"/>
              <a:t>-репозиторий Палитры. </a:t>
            </a:r>
            <a:endParaRPr lang="en-US" dirty="0"/>
          </a:p>
          <a:p>
            <a:r>
              <a:rPr lang="ru-RU" dirty="0"/>
              <a:t>Загрузка/выгрузка конфигурации Палитры.</a:t>
            </a:r>
          </a:p>
          <a:p>
            <a:r>
              <a:rPr lang="ru-RU" dirty="0"/>
              <a:t>Отдельный </a:t>
            </a:r>
            <a:r>
              <a:rPr lang="ru-RU" dirty="0" err="1"/>
              <a:t>git</a:t>
            </a:r>
            <a:r>
              <a:rPr lang="ru-RU" dirty="0"/>
              <a:t>-репозиторий для Палитры заказчика и процедура его обновления с типового.</a:t>
            </a:r>
            <a:r>
              <a:rPr lang="en-US" dirty="0"/>
              <a:t> </a:t>
            </a:r>
            <a:r>
              <a:rPr lang="ru-RU" dirty="0"/>
              <a:t>Разработка в папке </a:t>
            </a:r>
            <a:r>
              <a:rPr lang="en-US" dirty="0"/>
              <a:t>“override”.</a:t>
            </a:r>
          </a:p>
          <a:p>
            <a:r>
              <a:rPr lang="ru-RU" dirty="0"/>
              <a:t>Репозитории </a:t>
            </a:r>
            <a:r>
              <a:rPr lang="en-US" dirty="0"/>
              <a:t>CMJ </a:t>
            </a:r>
            <a:r>
              <a:rPr lang="ru-RU" dirty="0"/>
              <a:t>под заказчика. </a:t>
            </a:r>
          </a:p>
          <a:p>
            <a:r>
              <a:rPr lang="ru-RU" dirty="0"/>
              <a:t>Конфигурация стендов в связи с ужесточением CORS.</a:t>
            </a:r>
          </a:p>
        </p:txBody>
      </p:sp>
    </p:spTree>
    <p:extLst>
      <p:ext uri="{BB962C8B-B14F-4D97-AF65-F5344CB8AC3E}">
        <p14:creationId xmlns:p14="http://schemas.microsoft.com/office/powerpoint/2010/main" val="330970672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Обновление Палитры заказчика с типовой</a:t>
            </a:r>
            <a:endParaRPr lang="ru-RU" sz="2400" b="1" dirty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" name="AutoShape 2" descr="Рисунок 1.Порядок наследования кода">
            <a:extLst>
              <a:ext uri="{FF2B5EF4-FFF2-40B4-BE49-F238E27FC236}">
                <a16:creationId xmlns:a16="http://schemas.microsoft.com/office/drawing/2014/main" id="{FF0CBE09-5D9F-44F1-9CFE-F3C8DE8BCB6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123950"/>
            <a:ext cx="8229600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33AAA-F856-4A12-9787-9F22CE0A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819150"/>
            <a:ext cx="82105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205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азвание 5"/>
          <p:cNvSpPr>
            <a:spLocks noGrp="1"/>
          </p:cNvSpPr>
          <p:nvPr>
            <p:ph type="title"/>
          </p:nvPr>
        </p:nvSpPr>
        <p:spPr>
          <a:xfrm>
            <a:off x="457200" y="3189288"/>
            <a:ext cx="8229600" cy="736600"/>
          </a:xfrm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2141538"/>
            <a:ext cx="8229600" cy="922337"/>
          </a:xfrm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Подзаголовок 2"/>
          <p:cNvSpPr txBox="1">
            <a:spLocks/>
          </p:cNvSpPr>
          <p:nvPr/>
        </p:nvSpPr>
        <p:spPr bwMode="auto">
          <a:xfrm>
            <a:off x="3106738" y="5294313"/>
            <a:ext cx="54403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© ЗАО «Компания «</a:t>
            </a:r>
            <a:r>
              <a:rPr lang="ru-RU" altLang="ru-RU" sz="1600" b="1" dirty="0" err="1">
                <a:solidFill>
                  <a:srgbClr val="254061"/>
                </a:solidFill>
                <a:latin typeface="Calibri" panose="020F0502020204030204" pitchFamily="34" charset="0"/>
              </a:rPr>
              <a:t>ИнтерТраст</a:t>
            </a:r>
            <a:r>
              <a:rPr lang="ru-RU" altLang="ru-RU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»</a:t>
            </a:r>
            <a:endParaRPr lang="en-US" altLang="ru-RU" sz="1600" b="1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254061"/>
                </a:solidFill>
                <a:latin typeface="Calibri" panose="020F0502020204030204" pitchFamily="34" charset="0"/>
              </a:rPr>
              <a:t> </a:t>
            </a:r>
            <a:r>
              <a:rPr lang="pl-PL" alt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+7 (495) 956-79-28  </a:t>
            </a:r>
            <a:r>
              <a:rPr lang="ru-RU" alt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  </a:t>
            </a:r>
            <a:r>
              <a:rPr lang="pl-PL" alt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sales@intertrust.ru</a:t>
            </a:r>
            <a:r>
              <a:rPr lang="ru-RU" alt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 </a:t>
            </a:r>
            <a:r>
              <a:rPr lang="pl-PL" alt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  </a:t>
            </a:r>
            <a:r>
              <a:rPr lang="pl-PL" alt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http://www.intertrust.ru</a:t>
            </a:r>
            <a:endParaRPr lang="ru-RU" altLang="ru-RU" sz="1400" dirty="0">
              <a:solidFill>
                <a:srgbClr val="25406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Схема подключения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АРМ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7B90E9-F6CD-47FF-818E-48D41690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32" y="771525"/>
            <a:ext cx="6140868" cy="53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8737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Frontend-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70D34-DC15-422A-A50A-D73098A9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30" y="787683"/>
            <a:ext cx="6557554" cy="5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936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Backend-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85D2D2-F85B-44E3-A192-EC7A5090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84" y="801188"/>
            <a:ext cx="6114885" cy="53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640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приложения в СМ7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3524250"/>
          </a:xfrm>
        </p:spPr>
        <p:txBody>
          <a:bodyPr/>
          <a:lstStyle/>
          <a:p>
            <a:r>
              <a:rPr lang="en-US" sz="1800" b="1" dirty="0" err="1"/>
              <a:t>WebDocs</a:t>
            </a:r>
            <a:r>
              <a:rPr lang="en-US" sz="1800" dirty="0"/>
              <a:t> — </a:t>
            </a:r>
            <a:r>
              <a:rPr lang="ru-RU" sz="1800" dirty="0" err="1"/>
              <a:t>Web</a:t>
            </a:r>
            <a:r>
              <a:rPr lang="ru-RU" sz="1800" dirty="0"/>
              <a:t>-приложение для МРМ </a:t>
            </a:r>
            <a:r>
              <a:rPr lang="ru-RU" sz="1800" dirty="0" err="1"/>
              <a:t>iOS</a:t>
            </a:r>
            <a:r>
              <a:rPr lang="en-US" sz="1800" dirty="0"/>
              <a:t>,</a:t>
            </a:r>
            <a:r>
              <a:rPr lang="ru-RU" sz="1800" dirty="0"/>
              <a:t> МРМ </a:t>
            </a:r>
            <a:r>
              <a:rPr lang="ru-RU" sz="1800" dirty="0" err="1"/>
              <a:t>Android</a:t>
            </a:r>
            <a:r>
              <a:rPr lang="en-US" sz="1800" dirty="0"/>
              <a:t> </a:t>
            </a:r>
            <a:r>
              <a:rPr lang="ru-RU" sz="1800" dirty="0"/>
              <a:t>и браузера</a:t>
            </a:r>
            <a:r>
              <a:rPr lang="en-US" sz="1800" dirty="0"/>
              <a:t>. </a:t>
            </a:r>
            <a:r>
              <a:rPr lang="ru-RU" sz="1800" dirty="0"/>
              <a:t>Онлайн </a:t>
            </a:r>
            <a:r>
              <a:rPr lang="ru-RU" sz="1800" dirty="0" err="1"/>
              <a:t>Web</a:t>
            </a:r>
            <a:r>
              <a:rPr lang="ru-RU" sz="1800" dirty="0"/>
              <a:t>-клиент Системы с ограниченным функционалом.</a:t>
            </a:r>
            <a:r>
              <a:rPr lang="en-US" sz="1800" dirty="0"/>
              <a:t> </a:t>
            </a:r>
            <a:r>
              <a:rPr lang="ru-RU" sz="1800" dirty="0"/>
              <a:t>Разработка на </a:t>
            </a:r>
            <a:r>
              <a:rPr lang="en-US" sz="1800" dirty="0"/>
              <a:t>Angular 9+. </a:t>
            </a:r>
            <a:r>
              <a:rPr lang="ru-RU" sz="1800" dirty="0"/>
              <a:t>Язык – </a:t>
            </a:r>
            <a:r>
              <a:rPr lang="en-US" sz="1800" dirty="0"/>
              <a:t>TypeScript.</a:t>
            </a:r>
            <a:endParaRPr lang="ru-RU" sz="1800" dirty="0"/>
          </a:p>
          <a:p>
            <a:r>
              <a:rPr lang="ru-RU" sz="1800" b="1" dirty="0"/>
              <a:t>МРМ </a:t>
            </a:r>
            <a:r>
              <a:rPr lang="en-US" sz="1800" b="1" dirty="0"/>
              <a:t>iOS </a:t>
            </a:r>
            <a:r>
              <a:rPr lang="ru-RU" sz="1800" b="1" dirty="0"/>
              <a:t>и МРМ </a:t>
            </a:r>
            <a:r>
              <a:rPr lang="en-US" sz="1800" b="1" dirty="0"/>
              <a:t>Android</a:t>
            </a:r>
            <a:r>
              <a:rPr lang="ru-RU" sz="1800" b="1" dirty="0"/>
              <a:t> (</a:t>
            </a:r>
            <a:r>
              <a:rPr lang="en-US" sz="1800" b="1" dirty="0"/>
              <a:t>aka </a:t>
            </a:r>
            <a:r>
              <a:rPr lang="ru-RU" sz="1800" b="1" dirty="0"/>
              <a:t>РМР) </a:t>
            </a:r>
            <a:r>
              <a:rPr lang="en-US" sz="1800" dirty="0"/>
              <a:t>—</a:t>
            </a:r>
            <a:r>
              <a:rPr lang="ru-RU" sz="1800" dirty="0"/>
              <a:t> гибридные* приложения. Загружают </a:t>
            </a:r>
            <a:r>
              <a:rPr lang="en-US" sz="1800" dirty="0" err="1"/>
              <a:t>WebDocs</a:t>
            </a:r>
            <a:r>
              <a:rPr lang="en-US" sz="1800" dirty="0"/>
              <a:t> </a:t>
            </a:r>
            <a:r>
              <a:rPr lang="ru-RU" sz="1800" dirty="0"/>
              <a:t>и обеспечивают его взаимодействие с криптографическим ПО на мобильном устройстве. Требуют набор дополнительного ПО, обеспечивающего</a:t>
            </a:r>
          </a:p>
          <a:p>
            <a:pPr lvl="1"/>
            <a:r>
              <a:rPr lang="ru-RU" sz="1800" dirty="0"/>
              <a:t>безопасное подключение к ИТ-инфраструктуре,</a:t>
            </a:r>
          </a:p>
          <a:p>
            <a:pPr lvl="1"/>
            <a:r>
              <a:rPr lang="ru-RU" sz="1800" dirty="0"/>
              <a:t>защиту информации на мобильных устройствах,</a:t>
            </a:r>
          </a:p>
          <a:p>
            <a:pPr lvl="1"/>
            <a:r>
              <a:rPr lang="ru-RU" sz="1800" dirty="0"/>
              <a:t>предотвращение утечек информации,</a:t>
            </a:r>
          </a:p>
          <a:p>
            <a:pPr lvl="1"/>
            <a:r>
              <a:rPr lang="ru-RU" sz="1800" dirty="0"/>
              <a:t>удалённое администрирование устройств.</a:t>
            </a:r>
            <a:endParaRPr lang="en-US" sz="1800" b="1" dirty="0"/>
          </a:p>
          <a:p>
            <a:endParaRPr lang="ru-RU" sz="1800" dirty="0"/>
          </a:p>
        </p:txBody>
      </p:sp>
      <p:sp>
        <p:nvSpPr>
          <p:cNvPr id="11" name="Объект 9">
            <a:extLst>
              <a:ext uri="{FF2B5EF4-FFF2-40B4-BE49-F238E27FC236}">
                <a16:creationId xmlns:a16="http://schemas.microsoft.com/office/drawing/2014/main" id="{FA9BBCF1-0F35-45E5-9A1F-AE0970763645}"/>
              </a:ext>
            </a:extLst>
          </p:cNvPr>
          <p:cNvSpPr txBox="1">
            <a:spLocks/>
          </p:cNvSpPr>
          <p:nvPr/>
        </p:nvSpPr>
        <p:spPr bwMode="auto">
          <a:xfrm>
            <a:off x="457199" y="5390612"/>
            <a:ext cx="8146473" cy="8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600" i="1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*Гибридное приложение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– это приложение, разработанное для одной платформы (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iOS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либо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Android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), требует установки на устройство, может взаимодействовать с другим ПО на устройстве и работает с веб-сайтами внутри приложения с помощью технологии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WebView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7365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приложения в СМ7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722984"/>
          </a:xfrm>
        </p:spPr>
        <p:txBody>
          <a:bodyPr/>
          <a:lstStyle/>
          <a:p>
            <a:r>
              <a:rPr lang="en-US" b="1" dirty="0"/>
              <a:t>Keycloak (IDP)</a:t>
            </a:r>
            <a:r>
              <a:rPr lang="en-US" dirty="0"/>
              <a:t> —  </a:t>
            </a:r>
            <a:r>
              <a:rPr lang="ru-RU" dirty="0"/>
              <a:t>Поставщик учётных данных (</a:t>
            </a:r>
            <a:r>
              <a:rPr lang="en-US" dirty="0"/>
              <a:t>Identity Provider). </a:t>
            </a:r>
            <a:r>
              <a:rPr lang="ru-RU" dirty="0"/>
              <a:t>Аутентификация пользователей (</a:t>
            </a:r>
            <a:r>
              <a:rPr lang="en-US" dirty="0"/>
              <a:t>Kerberos, </a:t>
            </a:r>
            <a:r>
              <a:rPr lang="ru-RU" dirty="0"/>
              <a:t>логин/пароль)</a:t>
            </a:r>
            <a:r>
              <a:rPr lang="en-US" dirty="0"/>
              <a:t>. </a:t>
            </a:r>
            <a:r>
              <a:rPr lang="ru-RU" dirty="0"/>
              <a:t>Стороннее приложение с открытым исходным кодом.</a:t>
            </a:r>
            <a:endParaRPr lang="en-US" b="1" dirty="0"/>
          </a:p>
          <a:p>
            <a:r>
              <a:rPr lang="ru-RU" b="1" dirty="0"/>
              <a:t>Журнал событий безопасности	</a:t>
            </a:r>
            <a:r>
              <a:rPr lang="en-US" b="1" dirty="0"/>
              <a:t>(</a:t>
            </a:r>
            <a:r>
              <a:rPr lang="ru-RU" b="1" dirty="0"/>
              <a:t>ЖСБ</a:t>
            </a:r>
            <a:r>
              <a:rPr lang="en-US" b="1" dirty="0"/>
              <a:t>)</a:t>
            </a:r>
            <a:r>
              <a:rPr lang="en-US" dirty="0"/>
              <a:t> — </a:t>
            </a:r>
            <a:r>
              <a:rPr lang="ru-RU" dirty="0" err="1"/>
              <a:t>Web</a:t>
            </a:r>
            <a:r>
              <a:rPr lang="ru-RU" dirty="0"/>
              <a:t>-приложение для АРМ Администратора ИБ. Сбор и хранение событий безопасности. Пересылка событий в IBM Q</a:t>
            </a:r>
            <a:r>
              <a:rPr lang="en-US" dirty="0"/>
              <a:t>r</a:t>
            </a:r>
            <a:r>
              <a:rPr lang="ru-RU" dirty="0" err="1"/>
              <a:t>adar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00335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приложения в СМ7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A74739F-62F3-4637-B338-33CD4208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3232"/>
            <a:ext cx="8229600" cy="4722984"/>
          </a:xfrm>
        </p:spPr>
        <p:txBody>
          <a:bodyPr/>
          <a:lstStyle/>
          <a:p>
            <a:r>
              <a:rPr lang="en-US" b="1" dirty="0" err="1"/>
              <a:t>HashLocker</a:t>
            </a:r>
            <a:r>
              <a:rPr lang="en-US" dirty="0"/>
              <a:t> — </a:t>
            </a:r>
            <a:r>
              <a:rPr lang="ru-RU" dirty="0"/>
              <a:t>сервис</a:t>
            </a:r>
            <a:r>
              <a:rPr lang="en-US" dirty="0"/>
              <a:t> </a:t>
            </a:r>
            <a:r>
              <a:rPr lang="ru-RU" dirty="0"/>
              <a:t>ОС (</a:t>
            </a:r>
            <a:r>
              <a:rPr lang="en-US" dirty="0"/>
              <a:t>Windows</a:t>
            </a:r>
            <a:r>
              <a:rPr lang="ru-RU" dirty="0"/>
              <a:t>, </a:t>
            </a:r>
            <a:r>
              <a:rPr lang="en-US" dirty="0"/>
              <a:t>Linux</a:t>
            </a:r>
            <a:r>
              <a:rPr lang="ru-RU" dirty="0"/>
              <a:t>) для </a:t>
            </a:r>
            <a:r>
              <a:rPr lang="ru-RU" dirty="0" err="1"/>
              <a:t>хэширования</a:t>
            </a:r>
            <a:r>
              <a:rPr lang="ru-RU" dirty="0"/>
              <a:t> файлов.</a:t>
            </a:r>
          </a:p>
          <a:p>
            <a:pPr lvl="1"/>
            <a:r>
              <a:rPr lang="ru-RU" dirty="0"/>
              <a:t>получение и обработка запросов на формирование хэш-суммы переданного файла;</a:t>
            </a:r>
          </a:p>
          <a:p>
            <a:pPr lvl="1"/>
            <a:r>
              <a:rPr lang="ru-RU" dirty="0"/>
              <a:t>определение алгоритма </a:t>
            </a:r>
            <a:r>
              <a:rPr lang="ru-RU" dirty="0" err="1"/>
              <a:t>хэширования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получение хэш-сумм файлов при помощи соответствующего </a:t>
            </a:r>
            <a:r>
              <a:rPr lang="ru-RU" dirty="0" err="1"/>
              <a:t>криптопровайдера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08BA45-9526-4011-B1BE-44AC99799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" t="2351" r="12283" b="3588"/>
          <a:stretch/>
        </p:blipFill>
        <p:spPr>
          <a:xfrm>
            <a:off x="4188822" y="3299139"/>
            <a:ext cx="4868091" cy="29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482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 презентации.potx" id="{A7AD9A45-CAA2-4348-BE1D-C3C0F423CC83}" vid="{A32645BB-4461-4CB7-B157-D6894D19295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7027</TotalTime>
  <Words>1276</Words>
  <Application>Microsoft Office PowerPoint</Application>
  <PresentationFormat>Экран (4:3)</PresentationFormat>
  <Paragraphs>142</Paragraphs>
  <Slides>36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JetBrains Mono</vt:lpstr>
      <vt:lpstr>Wingdings</vt:lpstr>
      <vt:lpstr>Тема Office</vt:lpstr>
      <vt:lpstr>Visio</vt:lpstr>
      <vt:lpstr>«Архитектура CM7 на примере РСХБ»</vt:lpstr>
      <vt:lpstr>Экземпляры СМ в РСХБ и интегрируемые системы</vt:lpstr>
      <vt:lpstr>В основе системы - 3 звенная архитектура</vt:lpstr>
      <vt:lpstr>Схема подключения АРМ</vt:lpstr>
      <vt:lpstr>Frontend-приложения</vt:lpstr>
      <vt:lpstr>Backend-приложения</vt:lpstr>
      <vt:lpstr>Новые приложения в СМ7</vt:lpstr>
      <vt:lpstr>Новые приложения в СМ7</vt:lpstr>
      <vt:lpstr>Новые приложения в СМ7</vt:lpstr>
      <vt:lpstr>Интеграционные приложения и потоки управления</vt:lpstr>
      <vt:lpstr>Потенциально типовые ИР</vt:lpstr>
      <vt:lpstr>Презентация PowerPoint</vt:lpstr>
      <vt:lpstr>Функциональные типы серверов с CMJ</vt:lpstr>
      <vt:lpstr>Коммуникации приложений</vt:lpstr>
      <vt:lpstr>Backend-приложения для мониторинга Системы</vt:lpstr>
      <vt:lpstr>Схема развёртывания в РСХБ</vt:lpstr>
      <vt:lpstr>Развёртывание в 2 ЦОД</vt:lpstr>
      <vt:lpstr>Презентация PowerPoint</vt:lpstr>
      <vt:lpstr>Прикладные модули</vt:lpstr>
      <vt:lpstr>Прикладные модули</vt:lpstr>
      <vt:lpstr>Прикладные модули. Блок «Заседания»</vt:lpstr>
      <vt:lpstr>Прикладные модули. Блок «Заседания»</vt:lpstr>
      <vt:lpstr>Прикладные сервисы</vt:lpstr>
      <vt:lpstr>Прикладные сервисы</vt:lpstr>
      <vt:lpstr>Прикладные сервисы</vt:lpstr>
      <vt:lpstr>Сервисы ПЗИ</vt:lpstr>
      <vt:lpstr>Сервисы ПЗИ</vt:lpstr>
      <vt:lpstr>Сервисы ПЗИ в AF5</vt:lpstr>
      <vt:lpstr>Презентация PowerPoint</vt:lpstr>
      <vt:lpstr>Презентация PowerPoint</vt:lpstr>
      <vt:lpstr>Технологичные новшества</vt:lpstr>
      <vt:lpstr>Технологичные новшества</vt:lpstr>
      <vt:lpstr>Презентация PowerPoint</vt:lpstr>
      <vt:lpstr>Изменения в инфраструктуре производства</vt:lpstr>
      <vt:lpstr>Обновление Палитры заказчика с типовой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«Название презентации»</dc:title>
  <dc:creator>User</dc:creator>
  <cp:lastModifiedBy>Ilya</cp:lastModifiedBy>
  <cp:revision>72</cp:revision>
  <dcterms:created xsi:type="dcterms:W3CDTF">2017-09-07T12:01:48Z</dcterms:created>
  <dcterms:modified xsi:type="dcterms:W3CDTF">2021-11-21T11:05:33Z</dcterms:modified>
</cp:coreProperties>
</file>